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1" r:id="rId2"/>
    <p:sldId id="2562" r:id="rId3"/>
    <p:sldId id="2563" r:id="rId4"/>
    <p:sldId id="2564" r:id="rId5"/>
    <p:sldId id="2565" r:id="rId6"/>
    <p:sldId id="2569" r:id="rId7"/>
    <p:sldId id="2566" r:id="rId8"/>
    <p:sldId id="2567" r:id="rId9"/>
    <p:sldId id="25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17" d="100"/>
          <a:sy n="117" d="100"/>
        </p:scale>
        <p:origin x="25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3FBAA-AF33-2146-AB16-1C934A231A46}" type="datetimeFigureOut">
              <a:rPr lang="en-US" smtClean="0"/>
              <a:t>9/29/24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FA370-DD38-2842-9973-479F2BEDBF5E}" type="slidenum">
              <a:rPr lang="en-US" smtClean="0"/>
              <a:t>‹#›</a:t>
            </a:fld>
            <a:endParaRPr lang="en-US"/>
          </a:p>
        </p:txBody>
      </p:sp>
    </p:spTree>
    <p:extLst>
      <p:ext uri="{BB962C8B-B14F-4D97-AF65-F5344CB8AC3E}">
        <p14:creationId xmlns:p14="http://schemas.microsoft.com/office/powerpoint/2010/main" val="3269105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Bigsby is a user-centric learning application that takes inspiration from Obsidian, the note-taking app that connects different subjects together. Our goal was to build an autonomous testing and learning system that could evaluate, test, and build upon the user’s knowledge of subjects in order to help them learn.</a:t>
            </a:r>
          </a:p>
        </p:txBody>
      </p:sp>
      <p:sp>
        <p:nvSpPr>
          <p:cNvPr id="4" name="Slide Number Placeholder 3"/>
          <p:cNvSpPr>
            <a:spLocks noGrp="1"/>
          </p:cNvSpPr>
          <p:nvPr>
            <p:ph type="sldNum" sz="quarter" idx="5"/>
          </p:nvPr>
        </p:nvSpPr>
        <p:spPr/>
        <p:txBody>
          <a:bodyPr/>
          <a:lstStyle/>
          <a:p>
            <a:fld id="{A67A9C24-E8DE-014E-BA3B-969F87B7EBB6}" type="slidenum">
              <a:rPr lang="en-US" smtClean="0"/>
              <a:t>1</a:t>
            </a:fld>
            <a:endParaRPr lang="en-US"/>
          </a:p>
        </p:txBody>
      </p:sp>
    </p:spTree>
    <p:extLst>
      <p:ext uri="{BB962C8B-B14F-4D97-AF65-F5344CB8AC3E}">
        <p14:creationId xmlns:p14="http://schemas.microsoft.com/office/powerpoint/2010/main" val="259283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Bigsby leverages OpenAI services to tailor content specifically to user’s needs. The application uses machine learning and artificial intelligence to create a personalized learning experience for each user.</a:t>
            </a:r>
          </a:p>
        </p:txBody>
      </p:sp>
      <p:sp>
        <p:nvSpPr>
          <p:cNvPr id="4" name="Slide Number Placeholder 3"/>
          <p:cNvSpPr>
            <a:spLocks noGrp="1"/>
          </p:cNvSpPr>
          <p:nvPr>
            <p:ph type="sldNum" sz="quarter" idx="5"/>
          </p:nvPr>
        </p:nvSpPr>
        <p:spPr/>
        <p:txBody>
          <a:bodyPr/>
          <a:lstStyle/>
          <a:p>
            <a:fld id="{A67A9C24-E8DE-014E-BA3B-969F87B7EBB6}" type="slidenum">
              <a:rPr lang="en-US" smtClean="0"/>
              <a:t>2</a:t>
            </a:fld>
            <a:endParaRPr lang="en-US"/>
          </a:p>
        </p:txBody>
      </p:sp>
    </p:spTree>
    <p:extLst>
      <p:ext uri="{BB962C8B-B14F-4D97-AF65-F5344CB8AC3E}">
        <p14:creationId xmlns:p14="http://schemas.microsoft.com/office/powerpoint/2010/main" val="14800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Entering a topic into Bigsby generates a learning path. This path includes prerequisite topics and potential topics that the user may be interested in. The learning path is created in real-time and gets updated every time an action is taken within the application.</a:t>
            </a:r>
          </a:p>
        </p:txBody>
      </p:sp>
      <p:sp>
        <p:nvSpPr>
          <p:cNvPr id="4" name="Slide Number Placeholder 3"/>
          <p:cNvSpPr>
            <a:spLocks noGrp="1"/>
          </p:cNvSpPr>
          <p:nvPr>
            <p:ph type="sldNum" sz="quarter" idx="5"/>
          </p:nvPr>
        </p:nvSpPr>
        <p:spPr/>
        <p:txBody>
          <a:bodyPr/>
          <a:lstStyle/>
          <a:p>
            <a:fld id="{A67A9C24-E8DE-014E-BA3B-969F87B7EBB6}" type="slidenum">
              <a:rPr lang="en-US" smtClean="0"/>
              <a:t>3</a:t>
            </a:fld>
            <a:endParaRPr lang="en-US"/>
          </a:p>
        </p:txBody>
      </p:sp>
    </p:spTree>
    <p:extLst>
      <p:ext uri="{BB962C8B-B14F-4D97-AF65-F5344CB8AC3E}">
        <p14:creationId xmlns:p14="http://schemas.microsoft.com/office/powerpoint/2010/main" val="22345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Bigsby's backend functionality uses OpenAI chat completions alongside custom-designed functions in prompts in order to achieve the self-directing learning path generation. The application generates topic nodes in real-time and updates them based on user actions. Users can view their knowledge tree in real-time and deep dive into specific topics.</a:t>
            </a:r>
          </a:p>
        </p:txBody>
      </p:sp>
      <p:sp>
        <p:nvSpPr>
          <p:cNvPr id="4" name="Slide Number Placeholder 3"/>
          <p:cNvSpPr>
            <a:spLocks noGrp="1"/>
          </p:cNvSpPr>
          <p:nvPr>
            <p:ph type="sldNum" sz="quarter" idx="5"/>
          </p:nvPr>
        </p:nvSpPr>
        <p:spPr/>
        <p:txBody>
          <a:bodyPr/>
          <a:lstStyle/>
          <a:p>
            <a:fld id="{A67A9C24-E8DE-014E-BA3B-969F87B7EBB6}" type="slidenum">
              <a:rPr lang="en-US" smtClean="0"/>
              <a:t>4</a:t>
            </a:fld>
            <a:endParaRPr lang="en-US"/>
          </a:p>
        </p:txBody>
      </p:sp>
    </p:spTree>
    <p:extLst>
      <p:ext uri="{BB962C8B-B14F-4D97-AF65-F5344CB8AC3E}">
        <p14:creationId xmlns:p14="http://schemas.microsoft.com/office/powerpoint/2010/main" val="2001553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Bigsby</a:t>
            </a:r>
            <a:r>
              <a:rPr lang="en-US" dirty="0"/>
              <a:t> manages and updates topic nodes in real-time, ensuring that the application's learning path is always up-to-date. Users can easily change sessions and topics, allowing them to explore different areas of interest.</a:t>
            </a:r>
          </a:p>
        </p:txBody>
      </p:sp>
      <p:sp>
        <p:nvSpPr>
          <p:cNvPr id="4" name="Slide Number Placeholder 3"/>
          <p:cNvSpPr>
            <a:spLocks noGrp="1"/>
          </p:cNvSpPr>
          <p:nvPr>
            <p:ph type="sldNum" sz="quarter" idx="5"/>
          </p:nvPr>
        </p:nvSpPr>
        <p:spPr/>
        <p:txBody>
          <a:bodyPr/>
          <a:lstStyle/>
          <a:p>
            <a:fld id="{A67A9C24-E8DE-014E-BA3B-969F87B7EBB6}" type="slidenum">
              <a:rPr lang="en-US" smtClean="0"/>
              <a:t>5</a:t>
            </a:fld>
            <a:endParaRPr lang="en-US"/>
          </a:p>
        </p:txBody>
      </p:sp>
    </p:spTree>
    <p:extLst>
      <p:ext uri="{BB962C8B-B14F-4D97-AF65-F5344CB8AC3E}">
        <p14:creationId xmlns:p14="http://schemas.microsoft.com/office/powerpoint/2010/main" val="3099643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Bigsby's powerful prototype showcases our solution, we had ambitious goals and features that were not implemented due to time constraints. These features include the ability for users to switch sessions, deep dive into specific topics, and view their knowledge tree in real-time.</a:t>
            </a:r>
          </a:p>
        </p:txBody>
      </p:sp>
      <p:sp>
        <p:nvSpPr>
          <p:cNvPr id="4" name="Slide Number Placeholder 3"/>
          <p:cNvSpPr>
            <a:spLocks noGrp="1"/>
          </p:cNvSpPr>
          <p:nvPr>
            <p:ph type="sldNum" sz="quarter" idx="5"/>
          </p:nvPr>
        </p:nvSpPr>
        <p:spPr/>
        <p:txBody>
          <a:bodyPr/>
          <a:lstStyle/>
          <a:p>
            <a:fld id="{A67A9C24-E8DE-014E-BA3B-969F87B7EBB6}" type="slidenum">
              <a:rPr lang="en-US" smtClean="0"/>
              <a:t>7</a:t>
            </a:fld>
            <a:endParaRPr lang="en-US"/>
          </a:p>
        </p:txBody>
      </p:sp>
    </p:spTree>
    <p:extLst>
      <p:ext uri="{BB962C8B-B14F-4D97-AF65-F5344CB8AC3E}">
        <p14:creationId xmlns:p14="http://schemas.microsoft.com/office/powerpoint/2010/main" val="640231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 the ambitious goals and features that were not implemented due to time constraints, the Bigsby prototype showcases our solution. The fully functional and effective prototype demonstrates how our autonomous testing and learning system works.</a:t>
            </a:r>
          </a:p>
        </p:txBody>
      </p:sp>
      <p:sp>
        <p:nvSpPr>
          <p:cNvPr id="4" name="Slide Number Placeholder 3"/>
          <p:cNvSpPr>
            <a:spLocks noGrp="1"/>
          </p:cNvSpPr>
          <p:nvPr>
            <p:ph type="sldNum" sz="quarter" idx="5"/>
          </p:nvPr>
        </p:nvSpPr>
        <p:spPr/>
        <p:txBody>
          <a:bodyPr/>
          <a:lstStyle/>
          <a:p>
            <a:fld id="{A67A9C24-E8DE-014E-BA3B-969F87B7EBB6}" type="slidenum">
              <a:rPr lang="en-US" smtClean="0"/>
              <a:t>8</a:t>
            </a:fld>
            <a:endParaRPr lang="en-US"/>
          </a:p>
        </p:txBody>
      </p:sp>
    </p:spTree>
    <p:extLst>
      <p:ext uri="{BB962C8B-B14F-4D97-AF65-F5344CB8AC3E}">
        <p14:creationId xmlns:p14="http://schemas.microsoft.com/office/powerpoint/2010/main" val="432997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Bigsby is a user-centric learning application that leverages OpenAI services to tailor content specifically to user’s needs. The application uses machine learning and artificial intelligence to create a personalized learning experience for each user. Our powerful prototype showcases how our autonomous testing and learning system works. Thank you for your attention.</a:t>
            </a:r>
          </a:p>
        </p:txBody>
      </p:sp>
      <p:sp>
        <p:nvSpPr>
          <p:cNvPr id="4" name="Slide Number Placeholder 3"/>
          <p:cNvSpPr>
            <a:spLocks noGrp="1"/>
          </p:cNvSpPr>
          <p:nvPr>
            <p:ph type="sldNum" sz="quarter" idx="5"/>
          </p:nvPr>
        </p:nvSpPr>
        <p:spPr/>
        <p:txBody>
          <a:bodyPr/>
          <a:lstStyle/>
          <a:p>
            <a:fld id="{A67A9C24-E8DE-014E-BA3B-969F87B7EBB6}" type="slidenum">
              <a:rPr lang="en-US" smtClean="0"/>
              <a:t>9</a:t>
            </a:fld>
            <a:endParaRPr lang="en-US"/>
          </a:p>
        </p:txBody>
      </p:sp>
    </p:spTree>
    <p:extLst>
      <p:ext uri="{BB962C8B-B14F-4D97-AF65-F5344CB8AC3E}">
        <p14:creationId xmlns:p14="http://schemas.microsoft.com/office/powerpoint/2010/main" val="3945390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9/29/24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482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9/29/24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36805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9/29/24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2314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9/29/24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9479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9/29/24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6644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9/29/24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96736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9/29/24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6059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9/29/24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45462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9/29/24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70097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9/29/24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6392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9/29/24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338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9/29/24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5026891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7F4105-45C8-C617-288E-B7231527B92E}"/>
              </a:ext>
            </a:extLst>
          </p:cNvPr>
          <p:cNvSpPr>
            <a:spLocks noGrp="1"/>
          </p:cNvSpPr>
          <p:nvPr>
            <p:ph type="ctrTitle"/>
          </p:nvPr>
        </p:nvSpPr>
        <p:spPr>
          <a:xfrm>
            <a:off x="477981" y="1122363"/>
            <a:ext cx="4023360" cy="3204134"/>
          </a:xfrm>
        </p:spPr>
        <p:txBody>
          <a:bodyPr anchor="b">
            <a:normAutofit/>
          </a:bodyPr>
          <a:lstStyle/>
          <a:p>
            <a:r>
              <a:rPr lang="en-US" sz="4800"/>
              <a:t>Introduction</a:t>
            </a:r>
          </a:p>
        </p:txBody>
      </p:sp>
      <p:sp>
        <p:nvSpPr>
          <p:cNvPr id="11"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social media">
            <a:extLst>
              <a:ext uri="{FF2B5EF4-FFF2-40B4-BE49-F238E27FC236}">
                <a16:creationId xmlns:a16="http://schemas.microsoft.com/office/drawing/2014/main" id="{02852103-6232-41FB-8BD5-2B9A086F3D71}"/>
              </a:ext>
            </a:extLst>
          </p:cNvPr>
          <p:cNvPicPr>
            <a:picLocks noChangeAspect="1"/>
          </p:cNvPicPr>
          <p:nvPr/>
        </p:nvPicPr>
        <p:blipFill>
          <a:blip r:embed="rId3"/>
          <a:srcRect t="10619" b="3463"/>
          <a:stretch/>
        </p:blipFill>
        <p:spPr>
          <a:xfrm>
            <a:off x="4868487" y="10"/>
            <a:ext cx="7323513" cy="6857990"/>
          </a:xfrm>
          <a:prstGeom prst="rect">
            <a:avLst/>
          </a:prstGeom>
        </p:spPr>
      </p:pic>
    </p:spTree>
    <p:extLst>
      <p:ext uri="{BB962C8B-B14F-4D97-AF65-F5344CB8AC3E}">
        <p14:creationId xmlns:p14="http://schemas.microsoft.com/office/powerpoint/2010/main" val="48846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5" name="Rectangle 105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7" name="Rectangle 1056">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0755B-927C-53BE-0414-D20CEB0B29AD}"/>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a:t>Autonomous Testing and Learning System</a:t>
            </a:r>
          </a:p>
        </p:txBody>
      </p:sp>
      <p:sp>
        <p:nvSpPr>
          <p:cNvPr id="1058" name="Rectangle 1057">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9" name="Rectangle 105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59AEAA9D-A5A0-CBD5-B5EB-5FC28E6D19BD}"/>
              </a:ext>
            </a:extLst>
          </p:cNvPr>
          <p:cNvSpPr>
            <a:spLocks noGrp="1"/>
          </p:cNvSpPr>
          <p:nvPr>
            <p:ph sz="half" idx="2"/>
          </p:nvPr>
        </p:nvSpPr>
        <p:spPr>
          <a:xfrm>
            <a:off x="411479" y="2688336"/>
            <a:ext cx="4498848" cy="3584448"/>
          </a:xfrm>
        </p:spPr>
        <p:txBody>
          <a:bodyPr vert="horz" lIns="91440" tIns="45720" rIns="91440" bIns="45720" rtlCol="0" anchor="t">
            <a:normAutofit/>
          </a:bodyPr>
          <a:lstStyle/>
          <a:p>
            <a:pPr>
              <a:lnSpc>
                <a:spcPct val="100000"/>
              </a:lnSpc>
            </a:pPr>
            <a:r>
              <a:rPr lang="en-US" sz="1700"/>
              <a:t>Our goal was to build an autonomous testing and learning system that would tailor content to users needs.</a:t>
            </a:r>
          </a:p>
          <a:p>
            <a:pPr>
              <a:lnSpc>
                <a:spcPct val="100000"/>
              </a:lnSpc>
            </a:pPr>
            <a:r>
              <a:rPr lang="en-US" sz="1700"/>
              <a:t>A driving idea for this project was taken from Obsidian, a note taking app. The ability to structure knowledge in a network is a key component of our application. </a:t>
            </a:r>
          </a:p>
          <a:p>
            <a:pPr>
              <a:lnSpc>
                <a:spcPct val="100000"/>
              </a:lnSpc>
            </a:pPr>
            <a:r>
              <a:rPr lang="en-US" sz="1700"/>
              <a:t>Our application leverages multiple different technologies and services, including NextJS, MongoDB, Auth0, and OpenAI. </a:t>
            </a:r>
            <a:endParaRPr lang="en-US" sz="1700" dirty="0"/>
          </a:p>
        </p:txBody>
      </p:sp>
      <p:pic>
        <p:nvPicPr>
          <p:cNvPr id="1030" name="Picture 6" descr="How to Import and Visualize Your Roam Research, Obsidian and ...">
            <a:extLst>
              <a:ext uri="{FF2B5EF4-FFF2-40B4-BE49-F238E27FC236}">
                <a16:creationId xmlns:a16="http://schemas.microsoft.com/office/drawing/2014/main" id="{5F59A91A-9A55-98CE-7C0A-38BB67CEA75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8907" r="28356"/>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26" name="Content Placeholder 8">
            <a:extLst>
              <a:ext uri="{FF2B5EF4-FFF2-40B4-BE49-F238E27FC236}">
                <a16:creationId xmlns:a16="http://schemas.microsoft.com/office/drawing/2014/main" id="{DB4F47E9-3016-4EEF-35EE-CC623132C222}"/>
              </a:ext>
            </a:extLst>
          </p:cNvPr>
          <p:cNvSpPr txBox="1">
            <a:spLocks/>
          </p:cNvSpPr>
          <p:nvPr/>
        </p:nvSpPr>
        <p:spPr>
          <a:xfrm>
            <a:off x="6384992" y="7096519"/>
            <a:ext cx="4937760" cy="36941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endParaRPr lang="en-US" dirty="0"/>
          </a:p>
        </p:txBody>
      </p:sp>
    </p:spTree>
    <p:extLst>
      <p:ext uri="{BB962C8B-B14F-4D97-AF65-F5344CB8AC3E}">
        <p14:creationId xmlns:p14="http://schemas.microsoft.com/office/powerpoint/2010/main" val="1896125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4" name="Rectangle 7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8" name="Rectangle 77">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5FFEF6-2295-47C1-128D-07BB490CF87D}"/>
              </a:ext>
            </a:extLst>
          </p:cNvPr>
          <p:cNvSpPr>
            <a:spLocks noGrp="1"/>
          </p:cNvSpPr>
          <p:nvPr>
            <p:ph type="title"/>
          </p:nvPr>
        </p:nvSpPr>
        <p:spPr>
          <a:xfrm>
            <a:off x="5080216" y="1076324"/>
            <a:ext cx="6272784" cy="1535051"/>
          </a:xfrm>
        </p:spPr>
        <p:txBody>
          <a:bodyPr vert="horz" lIns="91440" tIns="45720" rIns="91440" bIns="45720" rtlCol="0" anchor="b">
            <a:normAutofit/>
          </a:bodyPr>
          <a:lstStyle/>
          <a:p>
            <a:r>
              <a:rPr lang="en-US" sz="5200"/>
              <a:t>Security First</a:t>
            </a:r>
            <a:endParaRPr lang="en-US" sz="5200" dirty="0"/>
          </a:p>
        </p:txBody>
      </p:sp>
      <p:pic>
        <p:nvPicPr>
          <p:cNvPr id="11" name="Content Placeholder 10">
            <a:extLst>
              <a:ext uri="{FF2B5EF4-FFF2-40B4-BE49-F238E27FC236}">
                <a16:creationId xmlns:a16="http://schemas.microsoft.com/office/drawing/2014/main" id="{68944B82-5EF1-D120-EFD9-FC5E566C2F4B}"/>
              </a:ext>
            </a:extLst>
          </p:cNvPr>
          <p:cNvPicPr>
            <a:picLocks noGrp="1" noChangeAspect="1"/>
          </p:cNvPicPr>
          <p:nvPr>
            <p:ph sz="half" idx="1"/>
          </p:nvPr>
        </p:nvPicPr>
        <p:blipFill>
          <a:blip r:embed="rId3"/>
          <a:srcRect l="25366" r="25857" b="1"/>
          <a:stretch/>
        </p:blipFill>
        <p:spPr>
          <a:xfrm>
            <a:off x="20" y="10"/>
            <a:ext cx="4505305" cy="6857990"/>
          </a:xfrm>
          <a:prstGeom prst="rect">
            <a:avLst/>
          </a:prstGeom>
        </p:spPr>
      </p:pic>
      <p:sp>
        <p:nvSpPr>
          <p:cNvPr id="80"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Content Placeholder 3">
            <a:extLst>
              <a:ext uri="{FF2B5EF4-FFF2-40B4-BE49-F238E27FC236}">
                <a16:creationId xmlns:a16="http://schemas.microsoft.com/office/drawing/2014/main" id="{1B67F908-4D76-CC7C-414B-178E66F1E19F}"/>
              </a:ext>
            </a:extLst>
          </p:cNvPr>
          <p:cNvSpPr>
            <a:spLocks noGrp="1"/>
          </p:cNvSpPr>
          <p:nvPr>
            <p:ph sz="half" idx="2"/>
          </p:nvPr>
        </p:nvSpPr>
        <p:spPr>
          <a:xfrm>
            <a:off x="5080216" y="3351276"/>
            <a:ext cx="6272784" cy="2825686"/>
          </a:xfrm>
        </p:spPr>
        <p:txBody>
          <a:bodyPr vert="horz" lIns="91440" tIns="45720" rIns="91440" bIns="45720" rtlCol="0">
            <a:normAutofit/>
          </a:bodyPr>
          <a:lstStyle/>
          <a:p>
            <a:r>
              <a:rPr lang="en-US" sz="1800"/>
              <a:t>Our application utilizes AUTH0’s authentication and authorization services in our to secure our application, as well as our API endpoints.</a:t>
            </a:r>
          </a:p>
          <a:p>
            <a:r>
              <a:rPr lang="en-US" sz="1800"/>
              <a:t>By using their services, it ensures a seamless user onboarding flow by providing OAUTH 2.0 using their favorite services.</a:t>
            </a:r>
          </a:p>
        </p:txBody>
      </p:sp>
    </p:spTree>
    <p:extLst>
      <p:ext uri="{BB962C8B-B14F-4D97-AF65-F5344CB8AC3E}">
        <p14:creationId xmlns:p14="http://schemas.microsoft.com/office/powerpoint/2010/main" val="3474861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56">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Rectangle 5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Freeform: Shape 3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 name="Freeform: Shape 3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A474D7-F56B-DFAA-D4C5-C521B2E4CDE1}"/>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Getting Started</a:t>
            </a:r>
          </a:p>
        </p:txBody>
      </p:sp>
      <p:sp>
        <p:nvSpPr>
          <p:cNvPr id="62" name="Rectangle 6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35B81E4-A43E-952E-75E9-42F70F148199}"/>
              </a:ext>
            </a:extLst>
          </p:cNvPr>
          <p:cNvSpPr>
            <a:spLocks noGrp="1"/>
          </p:cNvSpPr>
          <p:nvPr>
            <p:ph sz="half" idx="2"/>
          </p:nvPr>
        </p:nvSpPr>
        <p:spPr>
          <a:xfrm>
            <a:off x="371094" y="2718054"/>
            <a:ext cx="3438906" cy="3207258"/>
          </a:xfrm>
        </p:spPr>
        <p:txBody>
          <a:bodyPr vert="horz" lIns="91440" tIns="45720" rIns="91440" bIns="45720" rtlCol="0" anchor="t">
            <a:normAutofit/>
          </a:bodyPr>
          <a:lstStyle/>
          <a:p>
            <a:pPr>
              <a:lnSpc>
                <a:spcPct val="100000"/>
              </a:lnSpc>
            </a:pPr>
            <a:r>
              <a:rPr lang="en-US" sz="1700" dirty="0"/>
              <a:t>We built our app to be intuitive and easy to use for everyone.</a:t>
            </a:r>
          </a:p>
          <a:p>
            <a:pPr>
              <a:lnSpc>
                <a:spcPct val="100000"/>
              </a:lnSpc>
            </a:pPr>
            <a:r>
              <a:rPr lang="en-US" sz="1700" dirty="0"/>
              <a:t>Hidden behind the scenes are complex knowledge networks constantly built on by custom OpenAI function calls. </a:t>
            </a:r>
          </a:p>
          <a:p>
            <a:pPr>
              <a:lnSpc>
                <a:spcPct val="100000"/>
              </a:lnSpc>
            </a:pPr>
            <a:r>
              <a:rPr lang="en-US" sz="1700" dirty="0"/>
              <a:t>Knowledge levels are assessed and adjusted in real time to promote continuous learning.</a:t>
            </a:r>
          </a:p>
        </p:txBody>
      </p:sp>
      <p:pic>
        <p:nvPicPr>
          <p:cNvPr id="23" name="Content Placeholder 22">
            <a:extLst>
              <a:ext uri="{FF2B5EF4-FFF2-40B4-BE49-F238E27FC236}">
                <a16:creationId xmlns:a16="http://schemas.microsoft.com/office/drawing/2014/main" id="{6E051B5F-6921-2B4F-2D42-CD130645B946}"/>
              </a:ext>
            </a:extLst>
          </p:cNvPr>
          <p:cNvPicPr>
            <a:picLocks noGrp="1" noChangeAspect="1"/>
          </p:cNvPicPr>
          <p:nvPr>
            <p:ph sz="half" idx="1"/>
          </p:nvPr>
        </p:nvPicPr>
        <p:blipFill>
          <a:blip r:embed="rId3"/>
          <a:stretch>
            <a:fillRect/>
          </a:stretch>
        </p:blipFill>
        <p:spPr>
          <a:xfrm>
            <a:off x="4898967" y="913851"/>
            <a:ext cx="6921940" cy="5139539"/>
          </a:xfrm>
          <a:prstGeom prst="rect">
            <a:avLst/>
          </a:prstGeom>
        </p:spPr>
      </p:pic>
    </p:spTree>
    <p:extLst>
      <p:ext uri="{BB962C8B-B14F-4D97-AF65-F5344CB8AC3E}">
        <p14:creationId xmlns:p14="http://schemas.microsoft.com/office/powerpoint/2010/main" val="1365751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5" name="Rectangle 410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7" name="Rectangle 410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9" name="Rectangle 410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E5227-57CF-FDC2-5D9A-6505398F760C}"/>
              </a:ext>
            </a:extLst>
          </p:cNvPr>
          <p:cNvSpPr>
            <a:spLocks noGrp="1"/>
          </p:cNvSpPr>
          <p:nvPr>
            <p:ph type="title"/>
          </p:nvPr>
        </p:nvSpPr>
        <p:spPr>
          <a:xfrm>
            <a:off x="5080216" y="1076324"/>
            <a:ext cx="6272784" cy="1535051"/>
          </a:xfrm>
        </p:spPr>
        <p:txBody>
          <a:bodyPr vert="horz" lIns="91440" tIns="45720" rIns="91440" bIns="45720" rtlCol="0" anchor="b">
            <a:normAutofit/>
          </a:bodyPr>
          <a:lstStyle/>
          <a:p>
            <a:r>
              <a:rPr lang="en-US" sz="5200"/>
              <a:t>How Does It Work?</a:t>
            </a:r>
          </a:p>
        </p:txBody>
      </p:sp>
      <p:pic>
        <p:nvPicPr>
          <p:cNvPr id="4098" name="Picture 2" descr="What is a neural network? A computer scientist explains">
            <a:extLst>
              <a:ext uri="{FF2B5EF4-FFF2-40B4-BE49-F238E27FC236}">
                <a16:creationId xmlns:a16="http://schemas.microsoft.com/office/drawing/2014/main" id="{4456CFCE-A027-78E6-C090-40E49C1763D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34938" r="16118" b="-2"/>
          <a:stretch/>
        </p:blipFill>
        <p:spPr bwMode="auto">
          <a:xfrm>
            <a:off x="20" y="10"/>
            <a:ext cx="4505305"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3" name="Rectangle 41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3D60F5E5-9058-0DB4-D6DE-24493D2A0145}"/>
              </a:ext>
            </a:extLst>
          </p:cNvPr>
          <p:cNvSpPr>
            <a:spLocks noGrp="1"/>
          </p:cNvSpPr>
          <p:nvPr>
            <p:ph sz="half" idx="2"/>
          </p:nvPr>
        </p:nvSpPr>
        <p:spPr>
          <a:xfrm>
            <a:off x="5080216" y="3351276"/>
            <a:ext cx="6272784" cy="2825686"/>
          </a:xfrm>
        </p:spPr>
        <p:txBody>
          <a:bodyPr vert="horz" lIns="91440" tIns="45720" rIns="91440" bIns="45720" rtlCol="0">
            <a:normAutofit/>
          </a:bodyPr>
          <a:lstStyle/>
          <a:p>
            <a:r>
              <a:rPr lang="en-US" sz="1800" dirty="0"/>
              <a:t>Our application can be envisioned into three services: application, backend, and OpenAI interface.</a:t>
            </a:r>
          </a:p>
          <a:p>
            <a:r>
              <a:rPr lang="en-US" sz="1800" dirty="0"/>
              <a:t>With serverless compute, </a:t>
            </a:r>
            <a:r>
              <a:rPr lang="en-US" sz="1800" dirty="0" err="1"/>
              <a:t>NextJS</a:t>
            </a:r>
            <a:r>
              <a:rPr lang="en-US" sz="1800" dirty="0"/>
              <a:t> hosted by </a:t>
            </a:r>
            <a:r>
              <a:rPr lang="en-US" sz="1800" dirty="0" err="1"/>
              <a:t>Vercel</a:t>
            </a:r>
            <a:r>
              <a:rPr lang="en-US" sz="1800" dirty="0"/>
              <a:t> allows us to complete backend API calls that interact with a custom built OpenAI interface.</a:t>
            </a:r>
          </a:p>
          <a:p>
            <a:r>
              <a:rPr lang="en-US" sz="1800" dirty="0"/>
              <a:t>These two-services work hand in hand two tune, modify, and provide the knowledge network to the user.</a:t>
            </a:r>
          </a:p>
        </p:txBody>
      </p:sp>
    </p:spTree>
    <p:extLst>
      <p:ext uri="{BB962C8B-B14F-4D97-AF65-F5344CB8AC3E}">
        <p14:creationId xmlns:p14="http://schemas.microsoft.com/office/powerpoint/2010/main" val="133732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40DC9BE-FE0B-FDD1-F23E-50B8FB0112F1}"/>
              </a:ext>
            </a:extLst>
          </p:cNvPr>
          <p:cNvPicPr>
            <a:picLocks noGrp="1" noChangeAspect="1"/>
          </p:cNvPicPr>
          <p:nvPr>
            <p:ph sz="half" idx="2"/>
          </p:nvPr>
        </p:nvPicPr>
        <p:blipFill>
          <a:blip r:embed="rId2"/>
          <a:srcRect l="2387" r="753"/>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36" name="Freeform: Shape 35">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A63819-F248-CB88-9724-4232D18BE7AD}"/>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a:t>Continuous Improvement</a:t>
            </a:r>
          </a:p>
        </p:txBody>
      </p:sp>
      <p:sp>
        <p:nvSpPr>
          <p:cNvPr id="40" name="Rectangle 3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0E4403-2960-1461-F42B-C731896A4CFD}"/>
              </a:ext>
            </a:extLst>
          </p:cNvPr>
          <p:cNvSpPr>
            <a:spLocks noGrp="1"/>
          </p:cNvSpPr>
          <p:nvPr>
            <p:ph sz="half" idx="1"/>
          </p:nvPr>
        </p:nvSpPr>
        <p:spPr>
          <a:xfrm>
            <a:off x="371094" y="2718054"/>
            <a:ext cx="3438906" cy="3207258"/>
          </a:xfrm>
        </p:spPr>
        <p:txBody>
          <a:bodyPr vert="horz" lIns="91440" tIns="45720" rIns="91440" bIns="45720" rtlCol="0" anchor="t">
            <a:normAutofit/>
          </a:bodyPr>
          <a:lstStyle/>
          <a:p>
            <a:r>
              <a:rPr lang="en-US" sz="1700" dirty="0"/>
              <a:t>The model adapts to how well the user answers questions.</a:t>
            </a:r>
          </a:p>
          <a:p>
            <a:r>
              <a:rPr lang="en-US" sz="1700" dirty="0"/>
              <a:t>When the user is wrong, it provides context and an explanation as to </a:t>
            </a:r>
            <a:r>
              <a:rPr lang="en-US" sz="1700" i="1" dirty="0"/>
              <a:t>why </a:t>
            </a:r>
            <a:r>
              <a:rPr lang="en-US" sz="1700" dirty="0"/>
              <a:t>they got it wrong.</a:t>
            </a:r>
          </a:p>
          <a:p>
            <a:r>
              <a:rPr lang="en-US" sz="1700" dirty="0"/>
              <a:t>Behind the scenes, the models are tweaked to provide relevant, engaging questions.</a:t>
            </a:r>
          </a:p>
        </p:txBody>
      </p:sp>
    </p:spTree>
    <p:extLst>
      <p:ext uri="{BB962C8B-B14F-4D97-AF65-F5344CB8AC3E}">
        <p14:creationId xmlns:p14="http://schemas.microsoft.com/office/powerpoint/2010/main" val="4195293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9" name="Rectangle 618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90" name="Rectangle 618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91" name="Rectangle 619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92" name="Rectangle 619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93" name="Rectangle 619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1548E8-14E2-320A-1884-9DED85044D55}"/>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a:t>Ambitious Goals</a:t>
            </a:r>
          </a:p>
        </p:txBody>
      </p:sp>
      <p:sp>
        <p:nvSpPr>
          <p:cNvPr id="6194" name="Rectangle 619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88" name="Rectangle 618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AC857F47-CDFB-4424-93D1-8159BAD71D06}"/>
              </a:ext>
            </a:extLst>
          </p:cNvPr>
          <p:cNvSpPr>
            <a:spLocks noGrp="1"/>
          </p:cNvSpPr>
          <p:nvPr>
            <p:ph sz="half" idx="2"/>
          </p:nvPr>
        </p:nvSpPr>
        <p:spPr>
          <a:xfrm>
            <a:off x="841248" y="2252870"/>
            <a:ext cx="3412219" cy="3560251"/>
          </a:xfrm>
        </p:spPr>
        <p:txBody>
          <a:bodyPr vert="horz" lIns="91440" tIns="45720" rIns="91440" bIns="45720" rtlCol="0">
            <a:normAutofit/>
          </a:bodyPr>
          <a:lstStyle/>
          <a:p>
            <a:pPr>
              <a:lnSpc>
                <a:spcPct val="100000"/>
              </a:lnSpc>
            </a:pPr>
            <a:r>
              <a:rPr lang="en-US" sz="1700"/>
              <a:t>Unfortunately, we were unable to implement our entire vision due to time constraints.</a:t>
            </a:r>
          </a:p>
          <a:p>
            <a:pPr>
              <a:lnSpc>
                <a:spcPct val="100000"/>
              </a:lnSpc>
            </a:pPr>
            <a:r>
              <a:rPr lang="en-US" sz="1700"/>
              <a:t>We plan on allowing users to persist their learning across sessions as well as deep dive into specific topics they feel they need help in. </a:t>
            </a:r>
          </a:p>
          <a:p>
            <a:pPr>
              <a:lnSpc>
                <a:spcPct val="100000"/>
              </a:lnSpc>
            </a:pPr>
            <a:r>
              <a:rPr lang="en-US" sz="1700"/>
              <a:t>Presenting the user their knowledge network was a feature we would have loved to deliver.</a:t>
            </a:r>
          </a:p>
        </p:txBody>
      </p:sp>
      <p:pic>
        <p:nvPicPr>
          <p:cNvPr id="6148" name="Picture 4">
            <a:extLst>
              <a:ext uri="{FF2B5EF4-FFF2-40B4-BE49-F238E27FC236}">
                <a16:creationId xmlns:a16="http://schemas.microsoft.com/office/drawing/2014/main" id="{323F2A88-3FDE-F2EA-DF28-4731203606D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5120640" y="1140348"/>
            <a:ext cx="6656832" cy="4476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322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E5B954-6A12-A9AD-BCFD-C1497EC58BAC}"/>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a:t>Powerful Prototype</a:t>
            </a:r>
          </a:p>
        </p:txBody>
      </p:sp>
      <p:sp>
        <p:nvSpPr>
          <p:cNvPr id="18" name="Rectangle 17">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31586EAC-67A1-03D5-F718-34CB2E173951}"/>
              </a:ext>
            </a:extLst>
          </p:cNvPr>
          <p:cNvSpPr>
            <a:spLocks noGrp="1"/>
          </p:cNvSpPr>
          <p:nvPr>
            <p:ph sz="half" idx="2"/>
          </p:nvPr>
        </p:nvSpPr>
        <p:spPr>
          <a:xfrm>
            <a:off x="411479" y="2688336"/>
            <a:ext cx="4498848" cy="3584448"/>
          </a:xfrm>
        </p:spPr>
        <p:txBody>
          <a:bodyPr vert="horz" lIns="91440" tIns="45720" rIns="91440" bIns="45720" rtlCol="0" anchor="t">
            <a:normAutofit/>
          </a:bodyPr>
          <a:lstStyle/>
          <a:p>
            <a:r>
              <a:rPr lang="en-US" sz="1700" dirty="0"/>
              <a:t>Despite many challenges, we have been able to deliver a powerful prototype that showcases our solution.</a:t>
            </a:r>
          </a:p>
          <a:p>
            <a:r>
              <a:rPr lang="en-US" sz="1700" dirty="0"/>
              <a:t>Some technical challenges we ran into involved developing an interface with OpenAI’s services, as well as implementing Redux as a state-management system within </a:t>
            </a:r>
            <a:r>
              <a:rPr lang="en-US" sz="1700" dirty="0" err="1"/>
              <a:t>NextJS</a:t>
            </a:r>
            <a:r>
              <a:rPr lang="en-US" sz="1700" dirty="0"/>
              <a:t>.</a:t>
            </a:r>
          </a:p>
          <a:p>
            <a:r>
              <a:rPr lang="en-US" sz="1700" dirty="0"/>
              <a:t>We have learned so much and hope to build, iterate over, and improve </a:t>
            </a:r>
            <a:r>
              <a:rPr lang="en-US" sz="1700" dirty="0" err="1"/>
              <a:t>Bigsby</a:t>
            </a:r>
            <a:r>
              <a:rPr lang="en-US" sz="1700" dirty="0"/>
              <a:t> in the time to come.</a:t>
            </a:r>
          </a:p>
        </p:txBody>
      </p:sp>
      <p:pic>
        <p:nvPicPr>
          <p:cNvPr id="5" name="Content Placeholder 4" descr="In the near future, smart phones and tablet terminals are held in the hands of artificial intelligence robots. All information is available by cloud computing,&#10;Shopping, telemedicine, education, telecommuting, everything is automated. At the same time the monitoring system will be strengthened for safety.">
            <a:extLst>
              <a:ext uri="{FF2B5EF4-FFF2-40B4-BE49-F238E27FC236}">
                <a16:creationId xmlns:a16="http://schemas.microsoft.com/office/drawing/2014/main" id="{8CD9F4E6-8D33-4EC2-BF4A-C7629E19D5CE}"/>
              </a:ext>
            </a:extLst>
          </p:cNvPr>
          <p:cNvPicPr>
            <a:picLocks noGrp="1" noChangeAspect="1"/>
          </p:cNvPicPr>
          <p:nvPr>
            <p:ph sz="half" idx="1"/>
          </p:nvPr>
        </p:nvPicPr>
        <p:blipFill>
          <a:blip r:embed="rId3"/>
          <a:srcRect l="17066" r="15930"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67256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p!!Rectangle">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onfirm word concept background.">
            <a:extLst>
              <a:ext uri="{FF2B5EF4-FFF2-40B4-BE49-F238E27FC236}">
                <a16:creationId xmlns:a16="http://schemas.microsoft.com/office/drawing/2014/main" id="{D6106C84-6CAE-40F9-9A32-B48DEC32DF71}"/>
              </a:ext>
            </a:extLst>
          </p:cNvPr>
          <p:cNvPicPr>
            <a:picLocks noGrp="1" noChangeAspect="1"/>
          </p:cNvPicPr>
          <p:nvPr>
            <p:ph idx="1"/>
          </p:nvPr>
        </p:nvPicPr>
        <p:blipFill>
          <a:blip r:embed="rId3"/>
          <a:srcRect b="15730"/>
          <a:stretch/>
        </p:blipFill>
        <p:spPr>
          <a:xfrm>
            <a:off x="20" y="10"/>
            <a:ext cx="12191980" cy="6857990"/>
          </a:xfrm>
          <a:prstGeom prst="rect">
            <a:avLst/>
          </a:prstGeom>
        </p:spPr>
      </p:pic>
      <p:sp>
        <p:nvSpPr>
          <p:cNvPr id="15" name="m!!text rectangle">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E1E5ED-B617-1A24-2758-49A3F08625CC}"/>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a:t>Conclusion</a:t>
            </a:r>
          </a:p>
        </p:txBody>
      </p:sp>
      <p:sp>
        <p:nvSpPr>
          <p:cNvPr id="17" name="m!!accent">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455993"/>
      </p:ext>
    </p:extLst>
  </p:cSld>
  <p:clrMapOvr>
    <a:masterClrMapping/>
  </p:clrMapOvr>
</p:sld>
</file>

<file path=ppt/theme/theme1.xml><?xml version="1.0" encoding="utf-8"?>
<a:theme xmlns:a="http://schemas.openxmlformats.org/drawingml/2006/main" name="AccentBoxVTI">
  <a:themeElements>
    <a:clrScheme name="">
      <a:dk1>
        <a:srgbClr val="2E2E2E"/>
      </a:dk1>
      <a:lt1>
        <a:srgbClr val="F5F5F5"/>
      </a:lt1>
      <a:dk2>
        <a:srgbClr val="222222"/>
      </a:dk2>
      <a:lt2>
        <a:srgbClr val="FFFFFF"/>
      </a:lt2>
      <a:accent1>
        <a:srgbClr val="64B6AC"/>
      </a:accent1>
      <a:accent2>
        <a:srgbClr val="9FD356"/>
      </a:accent2>
      <a:accent3>
        <a:srgbClr val="F0C05A"/>
      </a:accent3>
      <a:accent4>
        <a:srgbClr val="D45D79"/>
      </a:accent4>
      <a:accent5>
        <a:srgbClr val="6E5097"/>
      </a:accent5>
      <a:accent6>
        <a:srgbClr val="FF8C42"/>
      </a:accent6>
      <a:hlink>
        <a:srgbClr val="1976D2"/>
      </a:hlink>
      <a:folHlink>
        <a:srgbClr val="388E3C"/>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TotalTime>
  <Words>780</Words>
  <Application>Microsoft Macintosh PowerPoint</Application>
  <PresentationFormat>Widescreen</PresentationFormat>
  <Paragraphs>46</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Arial</vt:lpstr>
      <vt:lpstr>Avenir Next LT Pro</vt:lpstr>
      <vt:lpstr>Calibri</vt:lpstr>
      <vt:lpstr>AccentBoxVTI</vt:lpstr>
      <vt:lpstr>Introduction</vt:lpstr>
      <vt:lpstr>Autonomous Testing and Learning System</vt:lpstr>
      <vt:lpstr>Security First</vt:lpstr>
      <vt:lpstr>Getting Started</vt:lpstr>
      <vt:lpstr>How Does It Work?</vt:lpstr>
      <vt:lpstr>Continuous Improvement</vt:lpstr>
      <vt:lpstr>Ambitious Goals</vt:lpstr>
      <vt:lpstr>Powerful Prototype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Kevin Willoughby</dc:creator>
  <cp:lastModifiedBy>Kevin Willoughby</cp:lastModifiedBy>
  <cp:revision>5</cp:revision>
  <dcterms:created xsi:type="dcterms:W3CDTF">2024-09-29T17:02:10Z</dcterms:created>
  <dcterms:modified xsi:type="dcterms:W3CDTF">2024-09-29T21:55:16Z</dcterms:modified>
</cp:coreProperties>
</file>